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Nunito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Maven Pro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075F7A6-C268-4048-9902-83EC5A0A0E1A}">
  <a:tblStyle styleId="{3075F7A6-C268-4048-9902-83EC5A0A0E1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35" Type="http://schemas.openxmlformats.org/officeDocument/2006/relationships/font" Target="fonts/MavenPro-regular.fntdata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MavenPr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Shape 3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Shape 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Shape 3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Shape 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Shape 4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Shape 46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Shape 268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Shape 27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Shape 8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Shape 10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Shape 132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Shape 139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7.jpg"/><Relationship Id="rId5" Type="http://schemas.openxmlformats.org/officeDocument/2006/relationships/image" Target="../media/image4.jpg"/><Relationship Id="rId6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Diamonds Price Prediction</a:t>
            </a:r>
            <a:endParaRPr/>
          </a:p>
        </p:txBody>
      </p:sp>
      <p:sp>
        <p:nvSpPr>
          <p:cNvPr id="278" name="Shape 278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- 513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 </a:t>
            </a:r>
            <a:endParaRPr/>
          </a:p>
        </p:txBody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729450" y="2078875"/>
            <a:ext cx="2543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Applied different K values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Graph of  K v/s Error rate</a:t>
            </a:r>
            <a:endParaRPr/>
          </a:p>
        </p:txBody>
      </p:sp>
      <p:pic>
        <p:nvPicPr>
          <p:cNvPr id="344" name="Shape 3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9250" y="1237600"/>
            <a:ext cx="4874465" cy="324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</a:t>
            </a:r>
            <a:endParaRPr/>
          </a:p>
        </p:txBody>
      </p:sp>
      <p:sp>
        <p:nvSpPr>
          <p:cNvPr id="350" name="Shape 350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 	 	 	 </a:t>
            </a:r>
            <a:endParaRPr/>
          </a:p>
        </p:txBody>
      </p:sp>
      <p:sp>
        <p:nvSpPr>
          <p:cNvPr id="351" name="Shape 351"/>
          <p:cNvSpPr txBox="1"/>
          <p:nvPr/>
        </p:nvSpPr>
        <p:spPr>
          <a:xfrm>
            <a:off x="457200" y="457200"/>
            <a:ext cx="55065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 	 	 	 </a:t>
            </a:r>
            <a:endParaRPr/>
          </a:p>
        </p:txBody>
      </p:sp>
      <p:pic>
        <p:nvPicPr>
          <p:cNvPr id="352" name="Shape 3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0650" y="1521599"/>
            <a:ext cx="5793525" cy="343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Bayes Classification</a:t>
            </a:r>
            <a:endParaRPr/>
          </a:p>
        </p:txBody>
      </p:sp>
      <p:sp>
        <p:nvSpPr>
          <p:cNvPr id="358" name="Shape 358"/>
          <p:cNvSpPr txBox="1"/>
          <p:nvPr>
            <p:ph idx="1" type="body"/>
          </p:nvPr>
        </p:nvSpPr>
        <p:spPr>
          <a:xfrm>
            <a:off x="1173300" y="1505375"/>
            <a:ext cx="38136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Train the datasets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Used different attributes for building model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a.  Carat+x+y+z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b. Carat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c.  All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9" name="Shape 3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3350" y="1156100"/>
            <a:ext cx="3260400" cy="89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Shape 3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3496" y="2161225"/>
            <a:ext cx="4523800" cy="28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</a:t>
            </a:r>
            <a:endParaRPr/>
          </a:p>
        </p:txBody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1056750" y="1536025"/>
            <a:ext cx="379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Train the datasets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Used different attributes for building model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Used “Linear” kernel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a.  Carat+x+y+z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b. Carat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c.  All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7" name="Shape 3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0950" y="1306700"/>
            <a:ext cx="4245274" cy="28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</p:txBody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1303800" y="1312550"/>
            <a:ext cx="7030500" cy="30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1" lang="en" sz="2400"/>
              <a:t>H Clustering</a:t>
            </a:r>
            <a:endParaRPr b="1" sz="24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Too big data to compare because distance function produces the larger intermediate values to compare.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74" name="Shape 3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9975" y="2583600"/>
            <a:ext cx="5857500" cy="216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Tree(C5.0)</a:t>
            </a:r>
            <a:r>
              <a:rPr lang="en"/>
              <a:t> </a:t>
            </a:r>
            <a:endParaRPr/>
          </a:p>
        </p:txBody>
      </p:sp>
      <p:pic>
        <p:nvPicPr>
          <p:cNvPr id="380" name="Shape 3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091550"/>
            <a:ext cx="5503151" cy="382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Shape 381"/>
          <p:cNvSpPr txBox="1"/>
          <p:nvPr/>
        </p:nvSpPr>
        <p:spPr>
          <a:xfrm>
            <a:off x="6990825" y="1070050"/>
            <a:ext cx="1910700" cy="15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Error Rate</a:t>
            </a:r>
            <a:r>
              <a:rPr lang="en"/>
              <a:t>: 0.171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Shape 3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300" y="1345125"/>
            <a:ext cx="6033000" cy="368407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Shape 387"/>
          <p:cNvSpPr txBox="1"/>
          <p:nvPr/>
        </p:nvSpPr>
        <p:spPr>
          <a:xfrm>
            <a:off x="1360875" y="634825"/>
            <a:ext cx="53691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Maven Pro"/>
                <a:ea typeface="Maven Pro"/>
                <a:cs typeface="Maven Pro"/>
                <a:sym typeface="Maven Pro"/>
              </a:rPr>
              <a:t>Random Forest</a:t>
            </a:r>
            <a:endParaRPr b="1" sz="28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88" name="Shape 388"/>
          <p:cNvSpPr txBox="1"/>
          <p:nvPr/>
        </p:nvSpPr>
        <p:spPr>
          <a:xfrm>
            <a:off x="6729975" y="2264363"/>
            <a:ext cx="2246400" cy="18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Error Rate - 0.182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a</a:t>
            </a:r>
            <a:r>
              <a:rPr lang="en"/>
              <a:t>ttribute importance are different from previous method.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 (</a:t>
            </a:r>
            <a:r>
              <a:rPr lang="en"/>
              <a:t>1/2</a:t>
            </a:r>
            <a:r>
              <a:rPr lang="en"/>
              <a:t>)</a:t>
            </a:r>
            <a:endParaRPr/>
          </a:p>
        </p:txBody>
      </p:sp>
      <p:sp>
        <p:nvSpPr>
          <p:cNvPr id="394" name="Shape 394"/>
          <p:cNvSpPr txBox="1"/>
          <p:nvPr/>
        </p:nvSpPr>
        <p:spPr>
          <a:xfrm>
            <a:off x="1398150" y="1303075"/>
            <a:ext cx="53691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And if we use it across all the features, 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Algorithm could not converge. (even after changing hidden nodes and threshold and maxStep.)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So we tested it only across Carat.</a:t>
            </a:r>
            <a:endParaRPr b="1"/>
          </a:p>
        </p:txBody>
      </p:sp>
      <p:sp>
        <p:nvSpPr>
          <p:cNvPr id="395" name="Shape 395"/>
          <p:cNvSpPr txBox="1"/>
          <p:nvPr/>
        </p:nvSpPr>
        <p:spPr>
          <a:xfrm>
            <a:off x="789300" y="1359000"/>
            <a:ext cx="6499800" cy="9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</a:t>
            </a:r>
            <a:r>
              <a:rPr lang="en">
                <a:solidFill>
                  <a:srgbClr val="FF0000"/>
                </a:solidFill>
              </a:rPr>
              <a:t>nn_res&lt;-neuralnet(lv1+lv2+lv3+lv4+lv5+lv6+lv7+lv8+lv9+lv10~carat+cut+color+clarity+depth+table+x+y+z, training, hidden=10, threshold=0.01)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 (2/2)</a:t>
            </a:r>
            <a:endParaRPr/>
          </a:p>
        </p:txBody>
      </p:sp>
      <p:sp>
        <p:nvSpPr>
          <p:cNvPr id="401" name="Shape 401"/>
          <p:cNvSpPr txBox="1"/>
          <p:nvPr/>
        </p:nvSpPr>
        <p:spPr>
          <a:xfrm>
            <a:off x="672450" y="1416625"/>
            <a:ext cx="3242400" cy="28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ann_res&lt;-neuralnet(lv1+lv2+lv3+lv4+</a:t>
            </a:r>
            <a:endParaRPr>
              <a:solidFill>
                <a:srgbClr val="38761D"/>
              </a:solidFill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l</a:t>
            </a:r>
            <a:r>
              <a:rPr lang="en">
                <a:solidFill>
                  <a:srgbClr val="38761D"/>
                </a:solidFill>
              </a:rPr>
              <a:t>v5+lv6+lv7+lv8+lv9+lv10~carat,</a:t>
            </a:r>
            <a:endParaRPr>
              <a:solidFill>
                <a:srgbClr val="38761D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         training, hidden=10,</a:t>
            </a:r>
            <a:endParaRPr>
              <a:solidFill>
                <a:srgbClr val="38761D"/>
              </a:solidFill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threshold=0.1)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402" name="Shape 4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1275" y="369850"/>
            <a:ext cx="5042725" cy="458567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Shape 403"/>
          <p:cNvSpPr txBox="1"/>
          <p:nvPr/>
        </p:nvSpPr>
        <p:spPr>
          <a:xfrm>
            <a:off x="541350" y="3857075"/>
            <a:ext cx="35046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 And </a:t>
            </a:r>
            <a:r>
              <a:rPr b="1" lang="en"/>
              <a:t>Error Rate is: 0.065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Models</a:t>
            </a:r>
            <a:endParaRPr/>
          </a:p>
        </p:txBody>
      </p:sp>
      <p:pic>
        <p:nvPicPr>
          <p:cNvPr id="409" name="Shape 4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113" y="1244400"/>
            <a:ext cx="6263774" cy="3754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Presenters</a:t>
            </a:r>
            <a:endParaRPr/>
          </a:p>
        </p:txBody>
      </p:sp>
      <p:pic>
        <p:nvPicPr>
          <p:cNvPr id="284" name="Shape 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800" y="1629625"/>
            <a:ext cx="1593300" cy="1878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Shape 2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400" y="1705325"/>
            <a:ext cx="1802499" cy="1802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Shape 2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64125" y="1705325"/>
            <a:ext cx="1802500" cy="180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Shape 287"/>
          <p:cNvSpPr txBox="1"/>
          <p:nvPr/>
        </p:nvSpPr>
        <p:spPr>
          <a:xfrm>
            <a:off x="831325" y="3658200"/>
            <a:ext cx="17328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Manank Valand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10429101</a:t>
            </a:r>
            <a:endParaRPr/>
          </a:p>
        </p:txBody>
      </p:sp>
      <p:pic>
        <p:nvPicPr>
          <p:cNvPr id="288" name="Shape 288"/>
          <p:cNvPicPr preferRelativeResize="0"/>
          <p:nvPr/>
        </p:nvPicPr>
        <p:blipFill rotWithShape="1">
          <a:blip r:embed="rId6">
            <a:alphaModFix/>
          </a:blip>
          <a:srcRect b="-22234" l="0" r="-22234" t="0"/>
          <a:stretch/>
        </p:blipFill>
        <p:spPr>
          <a:xfrm>
            <a:off x="6657925" y="1629625"/>
            <a:ext cx="1849499" cy="232508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Shape 289"/>
          <p:cNvSpPr txBox="1"/>
          <p:nvPr/>
        </p:nvSpPr>
        <p:spPr>
          <a:xfrm>
            <a:off x="2981100" y="3658200"/>
            <a:ext cx="18495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Zhiyu Zhou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10431544</a:t>
            </a:r>
            <a:endParaRPr/>
          </a:p>
        </p:txBody>
      </p:sp>
      <p:sp>
        <p:nvSpPr>
          <p:cNvPr id="290" name="Shape 290"/>
          <p:cNvSpPr txBox="1"/>
          <p:nvPr/>
        </p:nvSpPr>
        <p:spPr>
          <a:xfrm>
            <a:off x="4930500" y="3658200"/>
            <a:ext cx="18495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Mehul Mistry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10430980</a:t>
            </a:r>
            <a:endParaRPr/>
          </a:p>
        </p:txBody>
      </p:sp>
      <p:sp>
        <p:nvSpPr>
          <p:cNvPr id="291" name="Shape 291"/>
          <p:cNvSpPr txBox="1"/>
          <p:nvPr/>
        </p:nvSpPr>
        <p:spPr>
          <a:xfrm>
            <a:off x="6657925" y="3658200"/>
            <a:ext cx="18495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Anushka Varade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10429876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15" name="Shape 4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diamonds data set has a moderate positive correlation between carat and diamond price, especially in diamonds with weights higher than 1 carat.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predicting prices of diamonds above 1 carat. O</a:t>
            </a:r>
            <a:r>
              <a:rPr lang="en"/>
              <a:t>ther attributes such as cut and clarity, have a greater impact in prices.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ANN outperforms from all other models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selection of attributes has the great impact on results.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better prediction of price, all the attributes must be there.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 txBox="1"/>
          <p:nvPr>
            <p:ph idx="1" type="body"/>
          </p:nvPr>
        </p:nvSpPr>
        <p:spPr>
          <a:xfrm>
            <a:off x="3522750" y="2073150"/>
            <a:ext cx="20985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						 </a:t>
            </a:r>
            <a:r>
              <a:rPr b="1" lang="en" sz="3000"/>
              <a:t>Thank You</a:t>
            </a:r>
            <a:endParaRPr b="1"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and Objective</a:t>
            </a:r>
            <a:endParaRPr/>
          </a:p>
        </p:txBody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1303800" y="1503050"/>
            <a:ext cx="7030500" cy="3130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3131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b="1" lang="en">
                <a:solidFill>
                  <a:srgbClr val="13131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Midstream US dollar revenues tracked the retail sector’s performance in 2015, declining 2%.T</a:t>
            </a:r>
            <a:r>
              <a:rPr b="1" lang="en">
                <a:solidFill>
                  <a:srgbClr val="13131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 long-term outlook for the diamond market remains positive.”</a:t>
            </a:r>
            <a:endParaRPr b="1">
              <a:solidFill>
                <a:srgbClr val="13131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The pricing of other jewelry like diamond rings is more complicated because they are not as standardized as gold jewelry. The price of diamond jewelry depends on the </a:t>
            </a:r>
            <a:r>
              <a:rPr b="1"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four</a:t>
            </a:r>
            <a:r>
              <a:rPr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C's: </a:t>
            </a:r>
            <a:r>
              <a:rPr b="1" i="1" lang="en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caratage, cut, colour, and clarity</a:t>
            </a:r>
            <a:r>
              <a:rPr b="1"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of the diamond stone. </a:t>
            </a:r>
            <a:endParaRPr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A good </a:t>
            </a:r>
            <a:r>
              <a:rPr b="1" i="1"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cut</a:t>
            </a:r>
            <a:r>
              <a:rPr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gives a diamond more sparkle. Colourless </a:t>
            </a:r>
            <a:r>
              <a:rPr b="1" i="1"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diamonds</a:t>
            </a:r>
            <a:r>
              <a:rPr lang="en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are the most prized. Cut, colour, and clarity are subjective factors and are very hard for the layman to gauge.</a:t>
            </a:r>
            <a:endParaRPr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i="1" lang="en" sz="1400" u="sng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Goal: To build model which helps to determine the price accurately.</a:t>
            </a:r>
            <a:endParaRPr b="1" i="1" sz="1400" u="sng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050">
              <a:solidFill>
                <a:srgbClr val="13131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Introduction(1/2)</a:t>
            </a:r>
            <a:endParaRPr/>
          </a:p>
        </p:txBody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727650" y="1331875"/>
            <a:ext cx="7688700" cy="33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This dataset includes almost around 53,000 diamonds’ details.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Metadata Contains: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>
                <a:solidFill>
                  <a:srgbClr val="000000"/>
                </a:solidFill>
              </a:rPr>
              <a:t>Carat - Weight of the diamond (0.2--5.01)</a:t>
            </a:r>
            <a:endParaRPr>
              <a:solidFill>
                <a:srgbClr val="000000"/>
              </a:solidFill>
            </a:endParaRP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>
                <a:solidFill>
                  <a:srgbClr val="000000"/>
                </a:solidFill>
              </a:rPr>
              <a:t>Price in US dollars (\$326--\$18,823)</a:t>
            </a:r>
            <a:endParaRPr>
              <a:solidFill>
                <a:srgbClr val="000000"/>
              </a:solidFill>
            </a:endParaRP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Cut - Quality of the cut (Fair, Good, Very Good, Premium, Ideal)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Color - Diamond colour, from J (worst) to D (best)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Clarity - a measurement of how clear the diamond is (I1 (worst), SI2, SI1, VS2, VS1, VVS2, VVS1, IF (best))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>
                <a:solidFill>
                  <a:srgbClr val="000000"/>
                </a:solidFill>
              </a:rPr>
              <a:t>X - length in mm (0--10.74)</a:t>
            </a:r>
            <a:endParaRPr>
              <a:solidFill>
                <a:srgbClr val="000000"/>
              </a:solidFill>
            </a:endParaRP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>
                <a:solidFill>
                  <a:srgbClr val="000000"/>
                </a:solidFill>
              </a:rPr>
              <a:t>Y - width in mm (0--58.9)</a:t>
            </a:r>
            <a:endParaRPr>
              <a:solidFill>
                <a:srgbClr val="000000"/>
              </a:solidFill>
            </a:endParaRP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>
                <a:solidFill>
                  <a:srgbClr val="000000"/>
                </a:solidFill>
              </a:rPr>
              <a:t>Z - depth in mm (0--31.8)</a:t>
            </a:r>
            <a:endParaRPr>
              <a:solidFill>
                <a:srgbClr val="000000"/>
              </a:solidFill>
            </a:endParaRP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>
                <a:solidFill>
                  <a:srgbClr val="000000"/>
                </a:solidFill>
              </a:rPr>
              <a:t>Depth - total depth percentage = z / mean(x, y) = 2 * z / (x + y) (43--79)</a:t>
            </a:r>
            <a:endParaRPr>
              <a:solidFill>
                <a:srgbClr val="000000"/>
              </a:solidFill>
            </a:endParaRP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en">
                <a:solidFill>
                  <a:srgbClr val="000000"/>
                </a:solidFill>
              </a:rPr>
              <a:t>Table - width of top of diamond relative to widest point (43--95)</a:t>
            </a:r>
            <a:endParaRPr>
              <a:solidFill>
                <a:srgbClr val="000000"/>
              </a:solidFill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/>
              <a:t>https://www.kaggle.com/shivam2503/diamonds/data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Introduction(2/2)</a:t>
            </a:r>
            <a:endParaRPr/>
          </a:p>
        </p:txBody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729450" y="1657300"/>
            <a:ext cx="7688700" cy="31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		</a:t>
            </a:r>
            <a:endParaRPr/>
          </a:p>
        </p:txBody>
      </p:sp>
      <p:sp>
        <p:nvSpPr>
          <p:cNvPr id="310" name="Shape 310"/>
          <p:cNvSpPr txBox="1"/>
          <p:nvPr/>
        </p:nvSpPr>
        <p:spPr>
          <a:xfrm>
            <a:off x="2785075" y="3282825"/>
            <a:ext cx="829500" cy="1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Shape 3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0475" y="1364875"/>
            <a:ext cx="6948875" cy="35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>
            <p:ph idx="1" type="body"/>
          </p:nvPr>
        </p:nvSpPr>
        <p:spPr>
          <a:xfrm>
            <a:off x="608750" y="1853850"/>
            <a:ext cx="4737600" cy="30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Shape 317"/>
          <p:cNvSpPr txBox="1"/>
          <p:nvPr/>
        </p:nvSpPr>
        <p:spPr>
          <a:xfrm>
            <a:off x="2195850" y="448175"/>
            <a:ext cx="54972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From this graph we can see that carat, x, y, and z are important features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850" y="871789"/>
            <a:ext cx="7688702" cy="4040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1147375" y="13009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Clean data so need to do that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Labeled the column </a:t>
            </a:r>
            <a:r>
              <a:rPr b="1" i="1" lang="en"/>
              <a:t>cut, color, clarity</a:t>
            </a:r>
            <a:endParaRPr b="1" i="1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Shape 3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587" y="2417200"/>
            <a:ext cx="6852825" cy="2037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>
            <p:ph type="title"/>
          </p:nvPr>
        </p:nvSpPr>
        <p:spPr>
          <a:xfrm>
            <a:off x="1323600" y="616350"/>
            <a:ext cx="6954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 (</a:t>
            </a:r>
            <a:r>
              <a:rPr lang="en"/>
              <a:t>1/2</a:t>
            </a:r>
            <a:r>
              <a:rPr lang="en"/>
              <a:t>)</a:t>
            </a:r>
            <a:endParaRPr/>
          </a:p>
        </p:txBody>
      </p:sp>
      <p:graphicFrame>
        <p:nvGraphicFramePr>
          <p:cNvPr id="331" name="Shape 331"/>
          <p:cNvGraphicFramePr/>
          <p:nvPr/>
        </p:nvGraphicFramePr>
        <p:xfrm>
          <a:off x="316650" y="1937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{3075F7A6-C268-4048-9902-83EC5A0A0E1A}</a:tableStyleId>
              </a:tblPr>
              <a:tblGrid>
                <a:gridCol w="1359300"/>
                <a:gridCol w="784575"/>
                <a:gridCol w="821075"/>
                <a:gridCol w="821075"/>
                <a:gridCol w="821075"/>
                <a:gridCol w="821075"/>
                <a:gridCol w="821075"/>
                <a:gridCol w="793700"/>
                <a:gridCol w="766325"/>
                <a:gridCol w="793700"/>
              </a:tblGrid>
              <a:tr h="3775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columns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carat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cut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color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clarity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depth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table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z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4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Multiple R-squared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0.8493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0.0128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0.0312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0.0271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0.00011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0.0161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0.7822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0.749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0.7418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/>
          <p:nvPr>
            <p:ph type="title"/>
          </p:nvPr>
        </p:nvSpPr>
        <p:spPr>
          <a:xfrm>
            <a:off x="1303800" y="598575"/>
            <a:ext cx="7030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 (2/2)</a:t>
            </a:r>
            <a:endParaRPr/>
          </a:p>
        </p:txBody>
      </p:sp>
      <p:pic>
        <p:nvPicPr>
          <p:cNvPr id="337" name="Shape 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425" y="1450650"/>
            <a:ext cx="7273149" cy="34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